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57" r:id="rId4"/>
    <p:sldId id="258" r:id="rId5"/>
    <p:sldId id="259" r:id="rId6"/>
    <p:sldId id="302" r:id="rId7"/>
    <p:sldId id="303" r:id="rId8"/>
    <p:sldId id="263" r:id="rId9"/>
    <p:sldId id="264" r:id="rId10"/>
    <p:sldId id="265" r:id="rId11"/>
    <p:sldId id="266" r:id="rId12"/>
    <p:sldId id="267" r:id="rId13"/>
    <p:sldId id="268" r:id="rId14"/>
    <p:sldId id="308" r:id="rId15"/>
    <p:sldId id="309" r:id="rId16"/>
    <p:sldId id="299" r:id="rId17"/>
    <p:sldId id="270" r:id="rId18"/>
    <p:sldId id="271" r:id="rId19"/>
    <p:sldId id="273" r:id="rId20"/>
    <p:sldId id="307" r:id="rId21"/>
    <p:sldId id="274" r:id="rId22"/>
    <p:sldId id="275" r:id="rId23"/>
    <p:sldId id="276" r:id="rId24"/>
    <p:sldId id="30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0" r:id="rId39"/>
    <p:sldId id="301" r:id="rId40"/>
    <p:sldId id="291" r:id="rId41"/>
    <p:sldId id="292" r:id="rId42"/>
    <p:sldId id="305" r:id="rId43"/>
    <p:sldId id="293" r:id="rId44"/>
    <p:sldId id="306" r:id="rId45"/>
    <p:sldId id="294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1" autoAdjust="0"/>
  </p:normalViewPr>
  <p:slideViewPr>
    <p:cSldViewPr>
      <p:cViewPr>
        <p:scale>
          <a:sx n="73" d="100"/>
          <a:sy n="73" d="100"/>
        </p:scale>
        <p:origin x="-744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3475-40CB-4C85-A132-73A65645A140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53DF-54E4-40CA-9144-F60CA369F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2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1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9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8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0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85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7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2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1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04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0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3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4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1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0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53DF-54E4-40CA-9144-F60CA369F1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0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4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4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8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2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8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2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C38C-0E9D-400F-ACAE-A9C5AEB7BD71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37C7-DAE8-4454-B1C5-52F34C3D4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2160240" cy="4608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>
                <a:latin typeface="Garamond" pitchFamily="18" charset="0"/>
              </a:rPr>
              <a:t/>
            </a:r>
            <a:br>
              <a:rPr lang="en-US" sz="3200" dirty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>ICOM’s </a:t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>23</a:t>
            </a:r>
            <a:r>
              <a:rPr lang="en-US" sz="3200" i="1" baseline="30000" dirty="0" smtClean="0">
                <a:latin typeface="Garamond" pitchFamily="18" charset="0"/>
              </a:rPr>
              <a:t>rd</a:t>
            </a:r>
            <a:r>
              <a:rPr lang="en-US" sz="3200" i="1" dirty="0" smtClean="0">
                <a:latin typeface="Garamond" pitchFamily="18" charset="0"/>
              </a:rPr>
              <a:t> General Conference, </a:t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>Rio de Janeiro, 12-17 August 2013</a:t>
            </a:r>
            <a:endParaRPr lang="en-US" sz="3200" i="1" dirty="0">
              <a:latin typeface="Garamond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59832" y="4113076"/>
            <a:ext cx="3816424" cy="6120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772816"/>
            <a:ext cx="6048672" cy="468052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95536" y="332656"/>
            <a:ext cx="81469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Garamond" pitchFamily="18" charset="0"/>
            </a:endParaRPr>
          </a:p>
          <a:p>
            <a:r>
              <a:rPr lang="en-US" sz="3600" dirty="0" smtClean="0">
                <a:latin typeface="Garamond" pitchFamily="18" charset="0"/>
              </a:rPr>
              <a:t> </a:t>
            </a:r>
            <a:r>
              <a:rPr lang="en-US" sz="4000" i="1" dirty="0" smtClean="0">
                <a:latin typeface="Garamond" pitchFamily="18" charset="0"/>
              </a:rPr>
              <a:t>The event:</a:t>
            </a:r>
            <a:r>
              <a:rPr lang="en-US" sz="4000" i="1" dirty="0" smtClean="0">
                <a:latin typeface="Kunstler Script" pitchFamily="66" charset="0"/>
              </a:rPr>
              <a:t> </a:t>
            </a:r>
            <a:endParaRPr lang="en-US" sz="4000" i="1" dirty="0">
              <a:latin typeface="Kunstle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2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 smtClean="0">
                <a:latin typeface="Garamond" pitchFamily="18" charset="0"/>
              </a:rPr>
              <a:t>The ICR Excursion on 15 August ---</a:t>
            </a:r>
            <a:endParaRPr lang="en-US" sz="4000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844824"/>
            <a:ext cx="5544616" cy="4536504"/>
          </a:xfrm>
        </p:spPr>
      </p:pic>
      <p:sp>
        <p:nvSpPr>
          <p:cNvPr id="7" name="TekstSylinder 6"/>
          <p:cNvSpPr txBox="1"/>
          <p:nvPr/>
        </p:nvSpPr>
        <p:spPr>
          <a:xfrm>
            <a:off x="395536" y="2852936"/>
            <a:ext cx="259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--- starting with a windy wait for the bus --</a:t>
            </a:r>
            <a:endParaRPr lang="en-US" sz="28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i="1" dirty="0" smtClean="0">
                <a:latin typeface="Garamond" pitchFamily="18" charset="0"/>
              </a:rPr>
              <a:t>The first stop: </a:t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4000" i="1" dirty="0" smtClean="0">
                <a:latin typeface="Garamond" pitchFamily="18" charset="0"/>
              </a:rPr>
              <a:t>Sitio Roberto Burle Marx ---</a:t>
            </a:r>
            <a:endParaRPr lang="en-US" sz="4000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204864"/>
            <a:ext cx="5616624" cy="4248472"/>
          </a:xfrm>
        </p:spPr>
      </p:pic>
      <p:sp>
        <p:nvSpPr>
          <p:cNvPr id="3" name="TekstSylinder 2"/>
          <p:cNvSpPr txBox="1"/>
          <p:nvPr/>
        </p:nvSpPr>
        <p:spPr>
          <a:xfrm>
            <a:off x="179512" y="2276872"/>
            <a:ext cx="29523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itchFamily="18" charset="0"/>
            </a:endParaRPr>
          </a:p>
          <a:p>
            <a:endParaRPr lang="en-US" sz="3200" i="1" dirty="0">
              <a:latin typeface="Garamond" pitchFamily="18" charset="0"/>
            </a:endParaRPr>
          </a:p>
          <a:p>
            <a:endParaRPr lang="en-US" sz="3200" i="1" dirty="0" smtClean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---</a:t>
            </a:r>
            <a:r>
              <a:rPr lang="en-US" sz="2800" i="1" dirty="0" smtClean="0">
                <a:latin typeface="Garamond" pitchFamily="18" charset="0"/>
              </a:rPr>
              <a:t> a landscape park, </a:t>
            </a:r>
          </a:p>
          <a:p>
            <a:r>
              <a:rPr lang="en-US" sz="2800" i="1" dirty="0" smtClean="0">
                <a:latin typeface="Garamond" pitchFamily="18" charset="0"/>
              </a:rPr>
              <a:t>a botanical collection and a home museum, filled with a sense of timelessness and perfection </a:t>
            </a:r>
            <a:r>
              <a:rPr lang="en-US" sz="3200" i="1" dirty="0" smtClean="0">
                <a:latin typeface="Garamond" pitchFamily="18" charset="0"/>
              </a:rPr>
              <a:t>---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5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  <p:sp>
        <p:nvSpPr>
          <p:cNvPr id="3" name="TekstSylinder 2"/>
          <p:cNvSpPr txBox="1"/>
          <p:nvPr/>
        </p:nvSpPr>
        <p:spPr>
          <a:xfrm>
            <a:off x="107504" y="616530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aramond" panose="02020404030301010803" pitchFamily="18" charset="0"/>
              </a:rPr>
              <a:t>--- using native tropical plants as structural elements of design ---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8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76"/>
            <a:ext cx="9144000" cy="6858000"/>
          </a:xfrm>
        </p:spPr>
      </p:pic>
      <p:sp>
        <p:nvSpPr>
          <p:cNvPr id="5" name="TekstSylinder 4"/>
          <p:cNvSpPr txBox="1"/>
          <p:nvPr/>
        </p:nvSpPr>
        <p:spPr>
          <a:xfrm>
            <a:off x="0" y="5486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--- in gardens which seem to have existed since the beginning of time ---</a:t>
            </a:r>
            <a:endParaRPr lang="en-US" sz="30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8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44000" cy="6696744"/>
          </a:xfrm>
        </p:spPr>
      </p:pic>
      <p:sp>
        <p:nvSpPr>
          <p:cNvPr id="5" name="TekstSylinder 4"/>
          <p:cNvSpPr txBox="1"/>
          <p:nvPr/>
        </p:nvSpPr>
        <p:spPr>
          <a:xfrm>
            <a:off x="251520" y="6926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--- and where water features are used as free and natural forms.</a:t>
            </a:r>
            <a:endParaRPr lang="en-US" sz="32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5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320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268760"/>
            <a:ext cx="5544616" cy="4536504"/>
          </a:xfrm>
        </p:spPr>
      </p:pic>
      <p:sp>
        <p:nvSpPr>
          <p:cNvPr id="5" name="TekstSylinder 4"/>
          <p:cNvSpPr txBox="1"/>
          <p:nvPr/>
        </p:nvSpPr>
        <p:spPr>
          <a:xfrm>
            <a:off x="323528" y="908720"/>
            <a:ext cx="2232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anose="02020404030301010803" pitchFamily="18" charset="0"/>
            </a:endParaRPr>
          </a:p>
          <a:p>
            <a:endParaRPr lang="en-US" sz="3200" i="1" dirty="0">
              <a:latin typeface="Garamond" panose="02020404030301010803" pitchFamily="18" charset="0"/>
            </a:endParaRPr>
          </a:p>
          <a:p>
            <a:endParaRPr lang="en-US" sz="3200" i="1" dirty="0" smtClean="0">
              <a:latin typeface="Garamond" panose="02020404030301010803" pitchFamily="18" charset="0"/>
            </a:endParaRPr>
          </a:p>
          <a:p>
            <a:endParaRPr lang="en-US" sz="3200" i="1" dirty="0">
              <a:latin typeface="Garamond" panose="02020404030301010803" pitchFamily="18" charset="0"/>
            </a:endParaRPr>
          </a:p>
          <a:p>
            <a:endParaRPr lang="en-US" sz="3200" i="1" dirty="0" smtClean="0">
              <a:latin typeface="Garamond" panose="02020404030301010803" pitchFamily="18" charset="0"/>
            </a:endParaRPr>
          </a:p>
          <a:p>
            <a:endParaRPr lang="en-US" sz="3200" i="1" dirty="0">
              <a:latin typeface="Garamond" panose="02020404030301010803" pitchFamily="18" charset="0"/>
            </a:endParaRPr>
          </a:p>
          <a:p>
            <a:r>
              <a:rPr lang="en-US" sz="3200" i="1" dirty="0" smtClean="0">
                <a:latin typeface="Garamond" panose="02020404030301010803" pitchFamily="18" charset="0"/>
              </a:rPr>
              <a:t>A short pause before going on to the Home Museum ---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9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-891480"/>
            <a:ext cx="8229600" cy="7200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76672"/>
            <a:ext cx="2520280" cy="5688632"/>
          </a:xfrm>
        </p:spPr>
      </p:pic>
      <p:sp>
        <p:nvSpPr>
          <p:cNvPr id="5" name="Rektangel 4"/>
          <p:cNvSpPr/>
          <p:nvPr/>
        </p:nvSpPr>
        <p:spPr>
          <a:xfrm>
            <a:off x="4427984" y="-3958352"/>
            <a:ext cx="44636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400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/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/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/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572000" y="692696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--- a museum filled with </a:t>
            </a:r>
            <a:r>
              <a:rPr lang="en-US" sz="3200" i="1" dirty="0" smtClean="0">
                <a:latin typeface="Garamond" panose="02020404030301010803" pitchFamily="18" charset="0"/>
              </a:rPr>
              <a:t>its founder’s “--- </a:t>
            </a:r>
            <a:r>
              <a:rPr lang="en-US" sz="3200" i="1" dirty="0">
                <a:latin typeface="Garamond" panose="02020404030301010803" pitchFamily="18" charset="0"/>
              </a:rPr>
              <a:t>objectos poéticos e emocionais ---”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(</a:t>
            </a:r>
            <a:r>
              <a:rPr lang="en-US" sz="3200" i="1" dirty="0" smtClean="0">
                <a:latin typeface="Garamond" panose="02020404030301010803" pitchFamily="18" charset="0"/>
              </a:rPr>
              <a:t>his“--- </a:t>
            </a:r>
            <a:r>
              <a:rPr lang="en-US" sz="3200" i="1" dirty="0">
                <a:latin typeface="Garamond" panose="02020404030301010803" pitchFamily="18" charset="0"/>
              </a:rPr>
              <a:t>emotionally poetic objects </a:t>
            </a:r>
            <a:r>
              <a:rPr lang="en-US" sz="3200" i="1" dirty="0" smtClean="0">
                <a:latin typeface="Garamond" panose="02020404030301010803" pitchFamily="18" charset="0"/>
              </a:rPr>
              <a:t>---”)</a:t>
            </a:r>
          </a:p>
          <a:p>
            <a:endParaRPr lang="en-US" sz="1600" i="1" dirty="0" smtClean="0">
              <a:latin typeface="Garamond" panose="02020404030301010803" pitchFamily="18" charset="0"/>
            </a:endParaRPr>
          </a:p>
          <a:p>
            <a:r>
              <a:rPr lang="en-US" sz="3200" i="1" dirty="0" smtClean="0">
                <a:latin typeface="Garamond" panose="02020404030301010803" pitchFamily="18" charset="0"/>
              </a:rPr>
              <a:t>--- all of them sublime examples of arts and crafts, made of every possible natural </a:t>
            </a:r>
            <a:r>
              <a:rPr lang="en-US" sz="3200" i="1" dirty="0">
                <a:latin typeface="Garamond" panose="02020404030301010803" pitchFamily="18" charset="0"/>
              </a:rPr>
              <a:t>material and </a:t>
            </a:r>
            <a:r>
              <a:rPr lang="en-US" sz="3200" i="1" dirty="0" smtClean="0">
                <a:latin typeface="Garamond" panose="02020404030301010803" pitchFamily="18" charset="0"/>
              </a:rPr>
              <a:t>in every possible form</a:t>
            </a:r>
            <a:r>
              <a:rPr lang="en-US" sz="3200" i="1" dirty="0">
                <a:latin typeface="Garamond" panose="020204040303010108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616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5040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412776"/>
            <a:ext cx="6192688" cy="4680520"/>
          </a:xfrm>
        </p:spPr>
      </p:pic>
      <p:sp>
        <p:nvSpPr>
          <p:cNvPr id="3" name="TekstSylinder 2"/>
          <p:cNvSpPr txBox="1"/>
          <p:nvPr/>
        </p:nvSpPr>
        <p:spPr>
          <a:xfrm>
            <a:off x="539552" y="69269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--- textiles ---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6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4320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55" y="1565503"/>
            <a:ext cx="6168685" cy="4527793"/>
          </a:xfrm>
        </p:spPr>
      </p:pic>
      <p:sp>
        <p:nvSpPr>
          <p:cNvPr id="3" name="TekstSylinder 2"/>
          <p:cNvSpPr txBox="1"/>
          <p:nvPr/>
        </p:nvSpPr>
        <p:spPr>
          <a:xfrm>
            <a:off x="539552" y="98072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--- ceramics ---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6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12776"/>
            <a:ext cx="6048672" cy="4698522"/>
          </a:xfrm>
        </p:spPr>
      </p:pic>
      <p:sp>
        <p:nvSpPr>
          <p:cNvPr id="3" name="TekstSylinder 2"/>
          <p:cNvSpPr txBox="1"/>
          <p:nvPr/>
        </p:nvSpPr>
        <p:spPr>
          <a:xfrm>
            <a:off x="683568" y="83671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---</a:t>
            </a:r>
            <a:r>
              <a:rPr lang="en-US" sz="3200" i="1" dirty="0" smtClean="0">
                <a:latin typeface="Garamond" panose="02020404030301010803" pitchFamily="18" charset="0"/>
              </a:rPr>
              <a:t> stone ---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i="1" dirty="0" smtClean="0">
                <a:latin typeface="Garamond" pitchFamily="18" charset="0"/>
              </a:rPr>
              <a:t>The weather : </a:t>
            </a:r>
            <a:endParaRPr lang="en-US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136" y="2146511"/>
            <a:ext cx="5976665" cy="4275094"/>
          </a:xfrm>
        </p:spPr>
      </p:pic>
      <p:sp>
        <p:nvSpPr>
          <p:cNvPr id="5" name="TekstSylinder 4"/>
          <p:cNvSpPr txBox="1"/>
          <p:nvPr/>
        </p:nvSpPr>
        <p:spPr>
          <a:xfrm>
            <a:off x="203466" y="587727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Kunstler Script" pitchFamily="66" charset="0"/>
              </a:rPr>
              <a:t>  -- oh, </a:t>
            </a:r>
            <a:endParaRPr lang="en-US" sz="54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67544" y="4284058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i="1" dirty="0" smtClean="0">
                <a:solidFill>
                  <a:prstClr val="black"/>
                </a:solidFill>
                <a:latin typeface="Garamond" pitchFamily="18" charset="0"/>
              </a:rPr>
              <a:t>C’mon, </a:t>
            </a:r>
            <a:r>
              <a:rPr lang="en-US" sz="3000" i="1" dirty="0">
                <a:solidFill>
                  <a:prstClr val="black"/>
                </a:solidFill>
                <a:latin typeface="Garamond" pitchFamily="18" charset="0"/>
              </a:rPr>
              <a:t>Rio, </a:t>
            </a:r>
          </a:p>
          <a:p>
            <a:pPr lvl="0"/>
            <a:r>
              <a:rPr lang="en-US" sz="3000" i="1" dirty="0">
                <a:solidFill>
                  <a:prstClr val="black"/>
                </a:solidFill>
                <a:latin typeface="Garamond" pitchFamily="18" charset="0"/>
              </a:rPr>
              <a:t>you can do </a:t>
            </a:r>
          </a:p>
          <a:p>
            <a:pPr lvl="0"/>
            <a:r>
              <a:rPr lang="en-US" sz="3000" i="1" dirty="0">
                <a:solidFill>
                  <a:prstClr val="black"/>
                </a:solidFill>
                <a:latin typeface="Garamond" pitchFamily="18" charset="0"/>
              </a:rPr>
              <a:t>better than </a:t>
            </a:r>
            <a:r>
              <a:rPr lang="en-US" sz="3000" i="1" dirty="0" smtClean="0">
                <a:solidFill>
                  <a:prstClr val="black"/>
                </a:solidFill>
                <a:latin typeface="Garamond" pitchFamily="18" charset="0"/>
              </a:rPr>
              <a:t>this: </a:t>
            </a:r>
            <a:endParaRPr lang="en-US" sz="3000" i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5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16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484784"/>
            <a:ext cx="6120680" cy="4464496"/>
          </a:xfrm>
        </p:spPr>
      </p:pic>
      <p:sp>
        <p:nvSpPr>
          <p:cNvPr id="6" name="TekstSylinder 5"/>
          <p:cNvSpPr txBox="1"/>
          <p:nvPr/>
        </p:nvSpPr>
        <p:spPr>
          <a:xfrm>
            <a:off x="755576" y="69269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--- wood, painted and natural ---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9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807" y="1844824"/>
            <a:ext cx="5616625" cy="410445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9511" y="1124744"/>
            <a:ext cx="894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Kunstler Script" pitchFamily="66" charset="0"/>
              </a:rPr>
              <a:t>-but-</a:t>
            </a:r>
            <a:endParaRPr lang="en-US" sz="54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79511" y="764704"/>
            <a:ext cx="894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 --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95536" y="105709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 pitchFamily="18" charset="0"/>
              </a:rPr>
              <a:t>And to top off </a:t>
            </a:r>
            <a:r>
              <a:rPr lang="en-US" sz="3200" i="1" dirty="0" smtClean="0">
                <a:latin typeface="Garamond" pitchFamily="18" charset="0"/>
              </a:rPr>
              <a:t>this fantastic </a:t>
            </a:r>
            <a:r>
              <a:rPr lang="en-US" sz="3200" i="1" dirty="0">
                <a:latin typeface="Garamond" pitchFamily="18" charset="0"/>
              </a:rPr>
              <a:t>visit </a:t>
            </a:r>
            <a:r>
              <a:rPr lang="en-US" sz="3200" i="1" dirty="0" smtClean="0">
                <a:latin typeface="Garamond" pitchFamily="18" charset="0"/>
              </a:rPr>
              <a:t>– a great lunch ---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87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48680"/>
            <a:ext cx="3866677" cy="583264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39552" y="692696"/>
            <a:ext cx="360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itchFamily="18" charset="0"/>
            </a:endParaRPr>
          </a:p>
          <a:p>
            <a:endParaRPr lang="en-US" sz="3200" i="1" dirty="0" smtClean="0">
              <a:latin typeface="Garamond" pitchFamily="18" charset="0"/>
            </a:endParaRPr>
          </a:p>
          <a:p>
            <a:endParaRPr lang="en-US" sz="3200" i="1" dirty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--- after which the ICR financial geniuses took over --- </a:t>
            </a:r>
          </a:p>
          <a:p>
            <a:endParaRPr lang="en-US" sz="4800" dirty="0">
              <a:latin typeface="Kunstler Script" pitchFamily="66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(Hands on the table, guys, and what were you planning to do with those wads of bills?)</a:t>
            </a:r>
            <a:endParaRPr lang="en-US" sz="28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8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3" y="1870392"/>
            <a:ext cx="5688633" cy="436691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11787" y="6163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second stop: </a:t>
            </a:r>
          </a:p>
          <a:p>
            <a:r>
              <a:rPr lang="en-US" sz="4000" i="1" dirty="0" smtClean="0">
                <a:latin typeface="Garamond" pitchFamily="18" charset="0"/>
              </a:rPr>
              <a:t>Museu Casa do Pontal --</a:t>
            </a:r>
            <a:r>
              <a:rPr lang="en-US" sz="4000" dirty="0" smtClean="0">
                <a:latin typeface="Garamond" pitchFamily="18" charset="0"/>
              </a:rPr>
              <a:t>  </a:t>
            </a:r>
            <a:endParaRPr lang="en-US" sz="4000" dirty="0">
              <a:latin typeface="Garamond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11787" y="1870393"/>
            <a:ext cx="1971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>
              <a:latin typeface="Garamond" pitchFamily="18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--- with the most charming guides any </a:t>
            </a:r>
            <a:r>
              <a:rPr lang="en-US" i="1" dirty="0" smtClean="0">
                <a:latin typeface="Garamond" pitchFamily="18" charset="0"/>
              </a:rPr>
              <a:t> </a:t>
            </a:r>
            <a:r>
              <a:rPr lang="en-US" sz="2800" i="1" dirty="0" smtClean="0">
                <a:latin typeface="Garamond" pitchFamily="18" charset="0"/>
              </a:rPr>
              <a:t>museum could hope for --- </a:t>
            </a:r>
            <a:endParaRPr lang="en-US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07504" y="54868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They and their colleagues pay homage to ICR’s new chair, Rune.</a:t>
            </a:r>
            <a:endParaRPr lang="en-US" sz="32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3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55576" y="692696"/>
            <a:ext cx="375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aramond" pitchFamily="18" charset="0"/>
              </a:rPr>
              <a:t>As artes do imaginário ---</a:t>
            </a:r>
            <a:endParaRPr lang="en-US" sz="3200" i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23528" y="4046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From the collections: </a:t>
            </a:r>
            <a:endParaRPr lang="en-US" sz="20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5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123728" y="1124744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Religião --- 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43999" cy="681337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83568" y="3326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Carnaval ---</a:t>
            </a:r>
            <a:endParaRPr lang="en-US" sz="32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22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99592" y="404664"/>
            <a:ext cx="2115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aramond" pitchFamily="18" charset="0"/>
              </a:rPr>
              <a:t>Carnaval  --- </a:t>
            </a:r>
            <a:endParaRPr lang="en-US" sz="3200" i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45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83568" y="2606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aramond" pitchFamily="18" charset="0"/>
              </a:rPr>
              <a:t>Profissões ---</a:t>
            </a:r>
            <a:endParaRPr lang="en-US" sz="3200" i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57018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aramond" pitchFamily="18" charset="0"/>
              </a:rPr>
              <a:t/>
            </a:r>
            <a:br>
              <a:rPr lang="en-US" sz="3600" dirty="0" smtClean="0">
                <a:latin typeface="Garamond" pitchFamily="18" charset="0"/>
              </a:rPr>
            </a:br>
            <a:r>
              <a:rPr lang="en-US" i="1" dirty="0" smtClean="0">
                <a:latin typeface="Garamond" pitchFamily="18" charset="0"/>
              </a:rPr>
              <a:t>The venue:</a:t>
            </a:r>
            <a:r>
              <a:rPr lang="en-US" i="1" dirty="0">
                <a:latin typeface="Garamond" pitchFamily="18" charset="0"/>
              </a:rPr>
              <a:t/>
            </a:r>
            <a:br>
              <a:rPr lang="en-US" i="1" dirty="0">
                <a:latin typeface="Garamond" pitchFamily="18" charset="0"/>
              </a:rPr>
            </a:br>
            <a:endParaRPr lang="en-US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844824"/>
            <a:ext cx="5688632" cy="4608512"/>
          </a:xfrm>
        </p:spPr>
      </p:pic>
      <p:sp>
        <p:nvSpPr>
          <p:cNvPr id="3" name="TekstSylinder 2"/>
          <p:cNvSpPr txBox="1"/>
          <p:nvPr/>
        </p:nvSpPr>
        <p:spPr>
          <a:xfrm>
            <a:off x="323528" y="2708920"/>
            <a:ext cx="2736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Garamond" pitchFamily="18" charset="0"/>
            </a:endParaRPr>
          </a:p>
          <a:p>
            <a:endParaRPr lang="en-US" sz="3200" dirty="0">
              <a:latin typeface="Garamond" pitchFamily="18" charset="0"/>
            </a:endParaRPr>
          </a:p>
          <a:p>
            <a:endParaRPr lang="en-US" sz="3200" dirty="0" smtClean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Cidade </a:t>
            </a:r>
          </a:p>
          <a:p>
            <a:r>
              <a:rPr lang="en-US" sz="3200" i="1" dirty="0" smtClean="0">
                <a:latin typeface="Garamond" pitchFamily="18" charset="0"/>
              </a:rPr>
              <a:t>das Artes,</a:t>
            </a:r>
          </a:p>
          <a:p>
            <a:r>
              <a:rPr lang="en-US" sz="3200" i="1" dirty="0" smtClean="0">
                <a:latin typeface="Garamond" pitchFamily="18" charset="0"/>
              </a:rPr>
              <a:t>Barra da Tijuca, </a:t>
            </a:r>
          </a:p>
          <a:p>
            <a:r>
              <a:rPr lang="en-US" sz="3200" i="1" dirty="0" smtClean="0">
                <a:latin typeface="Garamond" pitchFamily="18" charset="0"/>
              </a:rPr>
              <a:t>Rio de Janeiro</a:t>
            </a:r>
          </a:p>
          <a:p>
            <a:endParaRPr lang="en-US" sz="3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29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716016" y="3326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Profissões ---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15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" y="-27384"/>
            <a:ext cx="9124667" cy="534604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51520" y="59492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aramond" pitchFamily="18" charset="0"/>
              </a:rPr>
              <a:t>Festa popular?  História do Brasil? Ou os dois?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58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3999" cy="681337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0" y="605438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aramond" pitchFamily="18" charset="0"/>
              </a:rPr>
              <a:t>Time for the obligatory family picture – a great day, with smiles all around!</a:t>
            </a:r>
            <a:endParaRPr lang="en-US" sz="2800" i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5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132856"/>
            <a:ext cx="5904656" cy="411549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79512" y="602128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Kunstler Script" pitchFamily="66" charset="0"/>
              </a:rPr>
              <a:t>– </a:t>
            </a:r>
            <a:endParaRPr lang="en-US" sz="40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95536" y="105273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ICOM Excursion to the Imperial Palace, Petrópolis ---</a:t>
            </a:r>
            <a:endParaRPr lang="en-US" sz="3200" i="1" dirty="0">
              <a:latin typeface="Garamond" pitchFamily="18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20135" y="2708920"/>
            <a:ext cx="19442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--- not at all up to ICR standards. Our excursion was far, far better.</a:t>
            </a:r>
            <a:endParaRPr lang="en-US" sz="2800" i="1" dirty="0">
              <a:latin typeface="Garamond" pitchFamily="18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95536" y="4766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 panose="02020404030301010803" pitchFamily="18" charset="0"/>
              </a:rPr>
              <a:t>And on 16 August: </a:t>
            </a:r>
            <a:endParaRPr lang="en-US" sz="28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81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3" y="2285672"/>
            <a:ext cx="5904657" cy="402364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98072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aramond" pitchFamily="18" charset="0"/>
              </a:rPr>
              <a:t>But they did give us the Children’s Choir of Petrópolis:</a:t>
            </a:r>
            <a:endParaRPr lang="en-US" sz="3200" i="1" dirty="0">
              <a:latin typeface="Garamond" pitchFamily="18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18682" y="2285673"/>
            <a:ext cx="16770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--- utterly charming, </a:t>
            </a:r>
            <a:r>
              <a:rPr lang="en-US" sz="2800" i="1" dirty="0">
                <a:latin typeface="Garamond" pitchFamily="18" charset="0"/>
              </a:rPr>
              <a:t>completely dedicated </a:t>
            </a:r>
            <a:r>
              <a:rPr lang="en-US" sz="2800" i="1" dirty="0" smtClean="0">
                <a:latin typeface="Garamond" pitchFamily="18" charset="0"/>
              </a:rPr>
              <a:t>and immensely talented ---</a:t>
            </a:r>
          </a:p>
        </p:txBody>
      </p:sp>
    </p:spTree>
    <p:extLst>
      <p:ext uri="{BB962C8B-B14F-4D97-AF65-F5344CB8AC3E}">
        <p14:creationId xmlns:p14="http://schemas.microsoft.com/office/powerpoint/2010/main" val="2075952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403" y="1559857"/>
            <a:ext cx="5882045" cy="453343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51520" y="609329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 pitchFamily="18" charset="0"/>
              </a:rPr>
              <a:t>-- and the combination floor-polisher / floor protector ---</a:t>
            </a:r>
            <a:endParaRPr lang="en-US" sz="28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4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46194"/>
            <a:ext cx="6372200" cy="47791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0" y="16288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chemeClr val="bg1"/>
                </a:solidFill>
                <a:latin typeface="Kunstler Script" pitchFamily="66" charset="0"/>
              </a:rPr>
              <a:t>The</a:t>
            </a:r>
            <a:endParaRPr lang="en-US" sz="46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9530" y="476672"/>
            <a:ext cx="729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 pitchFamily="18" charset="0"/>
              </a:rPr>
              <a:t>Then on </a:t>
            </a:r>
            <a:r>
              <a:rPr lang="en-US" sz="2400" i="1" dirty="0">
                <a:latin typeface="Garamond" pitchFamily="18" charset="0"/>
              </a:rPr>
              <a:t>17 </a:t>
            </a:r>
            <a:r>
              <a:rPr lang="en-US" sz="2400" i="1" dirty="0" smtClean="0">
                <a:latin typeface="Garamond" pitchFamily="18" charset="0"/>
              </a:rPr>
              <a:t>August a complete change of scene:</a:t>
            </a:r>
            <a:endParaRPr lang="en-US" sz="2400" i="1" dirty="0">
              <a:latin typeface="Garamond" pitchFamily="18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23529" y="9763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Garamond" pitchFamily="18" charset="0"/>
              </a:rPr>
              <a:t>The Closing Party at Mangueira’s Palacio do Samba</a:t>
            </a:r>
            <a:endParaRPr lang="en-US" sz="36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93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28800"/>
            <a:ext cx="6480720" cy="48245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39552" y="8367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Party-going Ladies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27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4663"/>
            <a:ext cx="4056782" cy="595628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11560" y="9807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Gentleman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60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620689"/>
            <a:ext cx="4135388" cy="583264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44" y="126876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Two more Gentlemen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aramond" pitchFamily="18" charset="0"/>
              </a:rPr>
              <a:t/>
            </a:r>
            <a:br>
              <a:rPr lang="en-US" sz="3600" dirty="0" smtClean="0">
                <a:latin typeface="Garamond" pitchFamily="18" charset="0"/>
              </a:rPr>
            </a:br>
            <a:r>
              <a:rPr lang="en-US" i="1" dirty="0" smtClean="0">
                <a:latin typeface="Garamond" pitchFamily="18" charset="0"/>
              </a:rPr>
              <a:t>The delegates:</a:t>
            </a:r>
            <a:endParaRPr lang="en-US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989948"/>
            <a:ext cx="5832647" cy="4335586"/>
          </a:xfrm>
        </p:spPr>
      </p:pic>
      <p:sp>
        <p:nvSpPr>
          <p:cNvPr id="5" name="TekstSylinder 4"/>
          <p:cNvSpPr txBox="1"/>
          <p:nvPr/>
        </p:nvSpPr>
        <p:spPr>
          <a:xfrm>
            <a:off x="614097" y="615011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Kunstler Script" pitchFamily="66" charset="0"/>
              </a:rPr>
              <a:t>                             </a:t>
            </a:r>
            <a:endParaRPr lang="en-US" sz="40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14097" y="1965794"/>
            <a:ext cx="1797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itchFamily="18" charset="0"/>
            </a:endParaRPr>
          </a:p>
          <a:p>
            <a:endParaRPr lang="en-US" sz="3200" i="1" dirty="0">
              <a:latin typeface="Garamond" pitchFamily="18" charset="0"/>
            </a:endParaRPr>
          </a:p>
          <a:p>
            <a:endParaRPr lang="en-US" sz="3200" i="1" dirty="0" smtClean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– some few of them –</a:t>
            </a:r>
          </a:p>
          <a:p>
            <a:endParaRPr lang="en-US" sz="3200" dirty="0">
              <a:latin typeface="Garamond" pitchFamily="18" charset="0"/>
            </a:endParaRPr>
          </a:p>
          <a:p>
            <a:r>
              <a:rPr lang="en-US" sz="2400" i="1" dirty="0">
                <a:latin typeface="Garamond" pitchFamily="18" charset="0"/>
              </a:rPr>
              <a:t>–</a:t>
            </a:r>
            <a:r>
              <a:rPr lang="en-US" sz="2400" i="1" dirty="0" smtClean="0">
                <a:latin typeface="Garamond" pitchFamily="18" charset="0"/>
              </a:rPr>
              <a:t> and all as</a:t>
            </a:r>
          </a:p>
          <a:p>
            <a:r>
              <a:rPr lang="en-US" sz="2400" i="1" dirty="0">
                <a:latin typeface="Garamond" pitchFamily="18" charset="0"/>
              </a:rPr>
              <a:t>n</a:t>
            </a:r>
            <a:r>
              <a:rPr lang="en-US" sz="2400" i="1" dirty="0" smtClean="0">
                <a:latin typeface="Garamond" pitchFamily="18" charset="0"/>
              </a:rPr>
              <a:t>oisy as lions at </a:t>
            </a:r>
          </a:p>
          <a:p>
            <a:r>
              <a:rPr lang="en-US" sz="2400" i="1" dirty="0">
                <a:latin typeface="Garamond" pitchFamily="18" charset="0"/>
              </a:rPr>
              <a:t>f</a:t>
            </a:r>
            <a:r>
              <a:rPr lang="en-US" sz="2400" i="1" dirty="0" smtClean="0">
                <a:latin typeface="Garamond" pitchFamily="18" charset="0"/>
              </a:rPr>
              <a:t>eeding </a:t>
            </a:r>
          </a:p>
          <a:p>
            <a:r>
              <a:rPr lang="en-US" sz="2400" i="1" dirty="0">
                <a:latin typeface="Garamond" pitchFamily="18" charset="0"/>
              </a:rPr>
              <a:t>t</a:t>
            </a:r>
            <a:r>
              <a:rPr lang="en-US" sz="2400" i="1" dirty="0" smtClean="0">
                <a:latin typeface="Garamond" pitchFamily="18" charset="0"/>
              </a:rPr>
              <a:t>ime </a:t>
            </a:r>
            <a:r>
              <a:rPr lang="en-US" sz="2400" i="1" dirty="0">
                <a:latin typeface="Garamond" pitchFamily="18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941667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28799"/>
            <a:ext cx="6264696" cy="496855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03925" y="836712"/>
            <a:ext cx="566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Party Girls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46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48680"/>
            <a:ext cx="4176464" cy="583264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39552" y="1196752"/>
            <a:ext cx="32403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Reveler ---</a:t>
            </a:r>
          </a:p>
          <a:p>
            <a:endParaRPr lang="en-US" sz="3200" i="1" dirty="0">
              <a:latin typeface="Garamond" pitchFamily="18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--- just love the hat!</a:t>
            </a:r>
            <a:endParaRPr lang="en-US" sz="28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84784"/>
            <a:ext cx="6336704" cy="453650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69269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The Geeks 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95536" y="2060848"/>
            <a:ext cx="1872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 panose="02020404030301010803" pitchFamily="18" charset="0"/>
              </a:rPr>
              <a:t>ICR’s new chair and secretary </a:t>
            </a:r>
          </a:p>
          <a:p>
            <a:r>
              <a:rPr lang="en-US" sz="2800" i="1" dirty="0" smtClean="0">
                <a:latin typeface="Garamond" panose="02020404030301010803" pitchFamily="18" charset="0"/>
              </a:rPr>
              <a:t>on the job, online, </a:t>
            </a:r>
          </a:p>
          <a:p>
            <a:r>
              <a:rPr lang="en-US" sz="2800" i="1" dirty="0" smtClean="0">
                <a:latin typeface="Garamond" panose="02020404030301010803" pitchFamily="18" charset="0"/>
              </a:rPr>
              <a:t>27/7. </a:t>
            </a:r>
          </a:p>
          <a:p>
            <a:endParaRPr lang="en-US" sz="2800" i="1" dirty="0">
              <a:latin typeface="Garamond" panose="02020404030301010803" pitchFamily="18" charset="0"/>
            </a:endParaRPr>
          </a:p>
          <a:p>
            <a:r>
              <a:rPr lang="en-US" sz="2800" i="1" dirty="0" smtClean="0">
                <a:latin typeface="Garamond" panose="02020404030301010803" pitchFamily="18" charset="0"/>
              </a:rPr>
              <a:t>And then ---</a:t>
            </a:r>
          </a:p>
          <a:p>
            <a:r>
              <a:rPr lang="en-US" sz="2800" i="1" dirty="0" smtClean="0">
                <a:latin typeface="Garamond" panose="02020404030301010803" pitchFamily="18" charset="0"/>
              </a:rPr>
              <a:t>SAMBA!</a:t>
            </a:r>
            <a:endParaRPr lang="en-US" sz="28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15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80052"/>
            <a:ext cx="4176463" cy="590127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44" y="134076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The Merry-makers --- </a:t>
            </a:r>
            <a:endParaRPr lang="en-US" sz="3200" i="1" dirty="0">
              <a:latin typeface="Garamond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11560" y="98072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See: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1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4664"/>
            <a:ext cx="4423420" cy="619268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126876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---  and </a:t>
            </a:r>
            <a:r>
              <a:rPr lang="en-US" sz="3200" i="1" smtClean="0">
                <a:latin typeface="Garamond" panose="02020404030301010803" pitchFamily="18" charset="0"/>
              </a:rPr>
              <a:t>the more </a:t>
            </a:r>
            <a:r>
              <a:rPr lang="en-US" sz="3200" i="1" dirty="0" smtClean="0">
                <a:latin typeface="Garamond" panose="02020404030301010803" pitchFamily="18" charset="0"/>
              </a:rPr>
              <a:t>the merrier Merry-makers ---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51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628800"/>
            <a:ext cx="6120680" cy="494254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95536" y="9087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The Culprit ---</a:t>
            </a:r>
            <a:endParaRPr lang="en-US" sz="3200" i="1" dirty="0">
              <a:latin typeface="Garamond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95536" y="2060848"/>
            <a:ext cx="2016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 smtClean="0">
              <a:latin typeface="Garamond" pitchFamily="18" charset="0"/>
            </a:endParaRPr>
          </a:p>
          <a:p>
            <a:endParaRPr lang="en-US" sz="2800" i="1" dirty="0">
              <a:latin typeface="Garamond" pitchFamily="18" charset="0"/>
            </a:endParaRPr>
          </a:p>
          <a:p>
            <a:r>
              <a:rPr lang="en-US" sz="2800" i="1" dirty="0" smtClean="0">
                <a:latin typeface="Garamond" pitchFamily="18" charset="0"/>
              </a:rPr>
              <a:t>--- but how can anything so sweet be really wicked?</a:t>
            </a:r>
            <a:endParaRPr lang="en-US" sz="28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60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692696"/>
            <a:ext cx="4335946" cy="587727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11560" y="105273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Over to our hosts, who included  </a:t>
            </a:r>
          </a:p>
          <a:p>
            <a:r>
              <a:rPr lang="en-US" sz="3200" i="1" dirty="0">
                <a:latin typeface="Garamond" pitchFamily="18" charset="0"/>
              </a:rPr>
              <a:t>t</a:t>
            </a:r>
            <a:r>
              <a:rPr lang="en-US" sz="3200" i="1" dirty="0" smtClean="0">
                <a:latin typeface="Garamond" pitchFamily="18" charset="0"/>
              </a:rPr>
              <a:t>he Professional ---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96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48680"/>
            <a:ext cx="4387073" cy="594928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44" y="620688"/>
            <a:ext cx="162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itchFamily="18" charset="0"/>
              </a:rPr>
              <a:t>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51520" y="126876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--- the Master of the Revels </a:t>
            </a:r>
            <a:endParaRPr lang="en-US" sz="3200" i="1" dirty="0">
              <a:latin typeface="Garamond" pitchFamily="18" charset="0"/>
            </a:endParaRPr>
          </a:p>
          <a:p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97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04664"/>
            <a:ext cx="6447560" cy="515719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95536" y="141277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--- and the King of Misrule ---</a:t>
            </a:r>
            <a:endParaRPr lang="en-US" sz="3200" i="1" dirty="0">
              <a:latin typeface="Garamond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0" y="609329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Garamond" pitchFamily="18" charset="0"/>
              </a:rPr>
              <a:t>--- until the coaches came for ICOM Cinderellas and Prince Charmings ---</a:t>
            </a:r>
            <a:endParaRPr lang="en-US" sz="26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75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0130" cy="687721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83568" y="54868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aramond" pitchFamily="18" charset="0"/>
              </a:rPr>
              <a:t>--- but for those of us on our way to Goiás and the 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Garamond" pitchFamily="18" charset="0"/>
              </a:rPr>
              <a:t>Post-conference Tour the next day, the best was yet to come </a:t>
            </a:r>
            <a:r>
              <a:rPr lang="en-US" sz="3200" i="1" dirty="0">
                <a:solidFill>
                  <a:schemeClr val="bg1"/>
                </a:solidFill>
                <a:latin typeface="Garamond" pitchFamily="18" charset="0"/>
              </a:rPr>
              <a:t>!</a:t>
            </a:r>
            <a:r>
              <a:rPr lang="en-US" sz="3200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en-US" sz="3200" i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8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41568" cy="29383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>
                <a:latin typeface="Garamond" pitchFamily="18" charset="0"/>
              </a:rPr>
              <a:t/>
            </a:r>
            <a:br>
              <a:rPr lang="en-US" sz="3200" i="1" dirty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>
                <a:latin typeface="Garamond" pitchFamily="18" charset="0"/>
              </a:rPr>
              <a:t/>
            </a:r>
            <a:br>
              <a:rPr lang="en-US" sz="3200" i="1" dirty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>
                <a:latin typeface="Garamond" pitchFamily="18" charset="0"/>
              </a:rPr>
              <a:t/>
            </a:r>
            <a:br>
              <a:rPr lang="en-US" sz="3200" i="1" dirty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>
                <a:latin typeface="Garamond" pitchFamily="18" charset="0"/>
              </a:rPr>
              <a:t/>
            </a:r>
            <a:br>
              <a:rPr lang="en-US" sz="3200" i="1" dirty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>
                <a:latin typeface="Garamond" pitchFamily="18" charset="0"/>
              </a:rPr>
              <a:t/>
            </a:r>
            <a:br>
              <a:rPr lang="en-US" sz="3200" i="1" dirty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200" i="1" dirty="0">
                <a:latin typeface="Garamond" pitchFamily="18" charset="0"/>
              </a:rPr>
              <a:t/>
            </a:r>
            <a:br>
              <a:rPr lang="en-US" sz="3200" i="1" dirty="0">
                <a:latin typeface="Garamond" pitchFamily="18" charset="0"/>
              </a:rPr>
            </a:br>
            <a:r>
              <a:rPr lang="en-US" sz="3200" i="1" dirty="0" smtClean="0">
                <a:latin typeface="Garamond" pitchFamily="18" charset="0"/>
              </a:rPr>
              <a:t/>
            </a:r>
            <a:br>
              <a:rPr lang="en-US" sz="3200" i="1" dirty="0" smtClean="0">
                <a:latin typeface="Garamond" pitchFamily="18" charset="0"/>
              </a:rPr>
            </a:br>
            <a:r>
              <a:rPr lang="en-US" sz="3600" i="1" dirty="0" smtClean="0">
                <a:latin typeface="Garamond" pitchFamily="18" charset="0"/>
              </a:rPr>
              <a:t>– the flowers,</a:t>
            </a:r>
            <a:br>
              <a:rPr lang="en-US" sz="3600" i="1" dirty="0" smtClean="0">
                <a:latin typeface="Garamond" pitchFamily="18" charset="0"/>
              </a:rPr>
            </a:br>
            <a:r>
              <a:rPr lang="en-US" sz="3600" i="1" dirty="0" smtClean="0">
                <a:latin typeface="Garamond" pitchFamily="18" charset="0"/>
              </a:rPr>
              <a:t>the colors,</a:t>
            </a:r>
            <a:br>
              <a:rPr lang="en-US" sz="3600" i="1" dirty="0" smtClean="0">
                <a:latin typeface="Garamond" pitchFamily="18" charset="0"/>
              </a:rPr>
            </a:br>
            <a:r>
              <a:rPr lang="en-US" sz="3600" i="1" dirty="0" smtClean="0">
                <a:latin typeface="Garamond" pitchFamily="18" charset="0"/>
              </a:rPr>
              <a:t>the scents </a:t>
            </a:r>
            <a:r>
              <a:rPr lang="en-US" sz="3600" i="1" dirty="0">
                <a:latin typeface="Garamond" pitchFamily="18" charset="0"/>
              </a:rPr>
              <a:t>–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764704"/>
            <a:ext cx="4464496" cy="5760640"/>
          </a:xfrm>
        </p:spPr>
      </p:pic>
    </p:spTree>
    <p:extLst>
      <p:ext uri="{BB962C8B-B14F-4D97-AF65-F5344CB8AC3E}">
        <p14:creationId xmlns:p14="http://schemas.microsoft.com/office/powerpoint/2010/main" val="426793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216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836712"/>
            <a:ext cx="4104456" cy="5472608"/>
          </a:xfrm>
        </p:spPr>
      </p:pic>
      <p:sp>
        <p:nvSpPr>
          <p:cNvPr id="5" name="TekstSylinder 4"/>
          <p:cNvSpPr txBox="1"/>
          <p:nvPr/>
        </p:nvSpPr>
        <p:spPr>
          <a:xfrm>
            <a:off x="755576" y="2636912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The ICR booth at the Museum Fair ---quite simply the best one there --- </a:t>
            </a:r>
          </a:p>
          <a:p>
            <a:endParaRPr lang="en-US" sz="3200" i="1" dirty="0">
              <a:latin typeface="Garamond" pitchFamily="18" charset="0"/>
            </a:endParaRPr>
          </a:p>
          <a:p>
            <a:r>
              <a:rPr lang="en-US" sz="3200" i="1" dirty="0" smtClean="0">
                <a:latin typeface="Garamond" pitchFamily="18" charset="0"/>
              </a:rPr>
              <a:t>Go, ICR!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5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4320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32656"/>
            <a:ext cx="5919734" cy="5976664"/>
          </a:xfrm>
        </p:spPr>
      </p:pic>
      <p:sp>
        <p:nvSpPr>
          <p:cNvPr id="5" name="TekstSylinder 4"/>
          <p:cNvSpPr txBox="1"/>
          <p:nvPr/>
        </p:nvSpPr>
        <p:spPr>
          <a:xfrm>
            <a:off x="323528" y="1412776"/>
            <a:ext cx="2016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atin typeface="Garamond" panose="02020404030301010803" pitchFamily="18" charset="0"/>
            </a:endParaRPr>
          </a:p>
          <a:p>
            <a:endParaRPr lang="en-US" sz="3200" i="1" dirty="0">
              <a:latin typeface="Garamond" panose="02020404030301010803" pitchFamily="18" charset="0"/>
            </a:endParaRPr>
          </a:p>
          <a:p>
            <a:endParaRPr lang="en-US" sz="3200" i="1" dirty="0" smtClean="0">
              <a:latin typeface="Garamond" panose="02020404030301010803" pitchFamily="18" charset="0"/>
            </a:endParaRPr>
          </a:p>
          <a:p>
            <a:r>
              <a:rPr lang="en-US" sz="3200" i="1" dirty="0" smtClean="0">
                <a:latin typeface="Garamond" panose="02020404030301010803" pitchFamily="18" charset="0"/>
              </a:rPr>
              <a:t>Chair Rune in action, picking up a new member for ICR ---</a:t>
            </a:r>
          </a:p>
          <a:p>
            <a:endParaRPr lang="en-US" sz="3200" i="1" dirty="0">
              <a:latin typeface="Garamond" panose="02020404030301010803" pitchFamily="18" charset="0"/>
            </a:endParaRPr>
          </a:p>
          <a:p>
            <a:r>
              <a:rPr lang="en-US" sz="3200" i="1" dirty="0" smtClean="0">
                <a:latin typeface="Garamond" panose="02020404030301010803" pitchFamily="18" charset="0"/>
              </a:rPr>
              <a:t>Go, Rune!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2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4000" i="1" dirty="0" smtClean="0">
                <a:latin typeface="Garamond" pitchFamily="18" charset="0"/>
              </a:rPr>
              <a:t>ICR’s birthday party on 13 August</a:t>
            </a:r>
            <a:endParaRPr lang="en-US" sz="4000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844824"/>
            <a:ext cx="6192689" cy="4752528"/>
          </a:xfrm>
        </p:spPr>
      </p:pic>
      <p:sp>
        <p:nvSpPr>
          <p:cNvPr id="6" name="TekstSylinder 5"/>
          <p:cNvSpPr txBox="1"/>
          <p:nvPr/>
        </p:nvSpPr>
        <p:spPr>
          <a:xfrm>
            <a:off x="323528" y="56612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Kunstler Script" pitchFamily="66" charset="0"/>
              </a:rPr>
              <a:t>   </a:t>
            </a:r>
            <a:endParaRPr lang="en-US" sz="48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11560" y="2708920"/>
            <a:ext cx="15121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  <a:p>
            <a:endParaRPr lang="en-US" sz="3600" i="1" dirty="0" smtClean="0">
              <a:latin typeface="Garamond" pitchFamily="18" charset="0"/>
            </a:endParaRPr>
          </a:p>
          <a:p>
            <a:endParaRPr lang="en-US" sz="3600" i="1" dirty="0">
              <a:latin typeface="Garamond" pitchFamily="18" charset="0"/>
            </a:endParaRPr>
          </a:p>
          <a:p>
            <a:r>
              <a:rPr lang="en-US" sz="3600" i="1" dirty="0" smtClean="0">
                <a:latin typeface="Garamond" pitchFamily="18" charset="0"/>
              </a:rPr>
              <a:t>Happy</a:t>
            </a:r>
          </a:p>
          <a:p>
            <a:r>
              <a:rPr lang="en-US" sz="3600" i="1" dirty="0" smtClean="0">
                <a:latin typeface="Garamond" pitchFamily="18" charset="0"/>
              </a:rPr>
              <a:t>50</a:t>
            </a:r>
            <a:r>
              <a:rPr lang="en-US" sz="3600" i="1" baseline="30000" dirty="0" smtClean="0">
                <a:latin typeface="Garamond" pitchFamily="18" charset="0"/>
              </a:rPr>
              <a:t>th</a:t>
            </a:r>
            <a:r>
              <a:rPr lang="en-US" sz="3600" i="1" dirty="0" smtClean="0">
                <a:latin typeface="Garamond" pitchFamily="18" charset="0"/>
              </a:rPr>
              <a:t> , </a:t>
            </a:r>
          </a:p>
          <a:p>
            <a:r>
              <a:rPr lang="en-US" sz="3600" i="1" dirty="0" smtClean="0">
                <a:latin typeface="Garamond" pitchFamily="18" charset="0"/>
              </a:rPr>
              <a:t>ICR!</a:t>
            </a:r>
            <a:endParaRPr lang="en-US" sz="36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4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4630" cy="10331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>
                <a:latin typeface="Garamond" pitchFamily="18" charset="0"/>
              </a:rPr>
              <a:t/>
            </a:r>
            <a:br>
              <a:rPr lang="en-US" sz="3200" dirty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>
                <a:latin typeface="Garamond" pitchFamily="18" charset="0"/>
              </a:rPr>
              <a:t/>
            </a:r>
            <a:br>
              <a:rPr lang="en-US" sz="3200" dirty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>
                <a:latin typeface="Garamond" pitchFamily="18" charset="0"/>
              </a:rPr>
              <a:t/>
            </a:r>
            <a:br>
              <a:rPr lang="en-US" sz="3200" dirty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>
                <a:latin typeface="Garamond" pitchFamily="18" charset="0"/>
              </a:rPr>
              <a:t/>
            </a:r>
            <a:br>
              <a:rPr lang="en-US" sz="3200" dirty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>
                <a:latin typeface="Garamond" pitchFamily="18" charset="0"/>
              </a:rPr>
              <a:t/>
            </a:r>
            <a:br>
              <a:rPr lang="en-US" sz="3200" dirty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4000" i="1" dirty="0" smtClean="0">
                <a:latin typeface="Garamond" pitchFamily="18" charset="0"/>
              </a:rPr>
              <a:t>The Edison Carneiro</a:t>
            </a:r>
            <a:br>
              <a:rPr lang="en-US" sz="4000" i="1" dirty="0" smtClean="0">
                <a:latin typeface="Garamond" pitchFamily="18" charset="0"/>
              </a:rPr>
            </a:br>
            <a:r>
              <a:rPr lang="en-US" sz="4000" i="1" dirty="0" smtClean="0">
                <a:latin typeface="Garamond" pitchFamily="18" charset="0"/>
              </a:rPr>
              <a:t>Folklore Museum ---</a:t>
            </a:r>
            <a:endParaRPr lang="en-US" sz="4000" i="1" dirty="0">
              <a:latin typeface="Garamond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6712"/>
            <a:ext cx="4320480" cy="5832649"/>
          </a:xfrm>
        </p:spPr>
      </p:pic>
      <p:sp>
        <p:nvSpPr>
          <p:cNvPr id="6" name="TekstSylinder 5"/>
          <p:cNvSpPr txBox="1"/>
          <p:nvPr/>
        </p:nvSpPr>
        <p:spPr>
          <a:xfrm>
            <a:off x="611560" y="350100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25488" y="1944340"/>
            <a:ext cx="228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2800" i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US" sz="2800" i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US" sz="2800" i="1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US" sz="2800" i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US" sz="2800" i="1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US" sz="2800" i="1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en-US" sz="2800" i="1" dirty="0" smtClean="0">
                <a:solidFill>
                  <a:prstClr val="black"/>
                </a:solidFill>
                <a:latin typeface="Garamond" pitchFamily="18" charset="0"/>
              </a:rPr>
              <a:t>--- </a:t>
            </a:r>
            <a:r>
              <a:rPr lang="en-US" sz="2800" i="1" dirty="0">
                <a:solidFill>
                  <a:prstClr val="black"/>
                </a:solidFill>
                <a:latin typeface="Garamond" pitchFamily="18" charset="0"/>
              </a:rPr>
              <a:t>site of ICR’s birthday celebration ---</a:t>
            </a:r>
          </a:p>
        </p:txBody>
      </p:sp>
    </p:spTree>
    <p:extLst>
      <p:ext uri="{BB962C8B-B14F-4D97-AF65-F5344CB8AC3E}">
        <p14:creationId xmlns:p14="http://schemas.microsoft.com/office/powerpoint/2010/main" val="200631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608</Words>
  <Application>Microsoft Office PowerPoint</Application>
  <PresentationFormat>On-screen Show (4:3)</PresentationFormat>
  <Paragraphs>183</Paragraphs>
  <Slides>49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Office-tema</vt:lpstr>
      <vt:lpstr>   ICOM’s  23rd General Conference,  Rio de Janeiro, 12-17 August 2013</vt:lpstr>
      <vt:lpstr> The weather : </vt:lpstr>
      <vt:lpstr> The venue: </vt:lpstr>
      <vt:lpstr> The delegates:</vt:lpstr>
      <vt:lpstr>             – the flowers, the colors, the scents –</vt:lpstr>
      <vt:lpstr>PowerPoint Presentation</vt:lpstr>
      <vt:lpstr>PowerPoint Presentation</vt:lpstr>
      <vt:lpstr> ICR’s birthday party on 13 August</vt:lpstr>
      <vt:lpstr>             The Edison Carneiro Folklore Museum ---</vt:lpstr>
      <vt:lpstr>The ICR Excursion on 15 August ---</vt:lpstr>
      <vt:lpstr>The first stop:  Sitio Roberto Burle Marx 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Jean</dc:creator>
  <cp:lastModifiedBy>user</cp:lastModifiedBy>
  <cp:revision>85</cp:revision>
  <dcterms:created xsi:type="dcterms:W3CDTF">2013-09-01T18:26:08Z</dcterms:created>
  <dcterms:modified xsi:type="dcterms:W3CDTF">2013-10-14T07:08:40Z</dcterms:modified>
</cp:coreProperties>
</file>